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Target</a:t>
            </a:r>
            <a:r>
              <a:rPr lang="en-US" baseline="0" dirty="0"/>
              <a:t> Audience</a:t>
            </a:r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Share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Young Professionals</c:v>
                </c:pt>
                <c:pt idx="1">
                  <c:v>Families</c:v>
                </c:pt>
                <c:pt idx="2">
                  <c:v>Students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 formatCode="General">
                  <c:v>8.1999999999999993</c:v>
                </c:pt>
                <c:pt idx="1">
                  <c:v>0.3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E-4FF3-AE56-2EAA155DB50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Marketing</a:t>
            </a:r>
            <a:r>
              <a:rPr lang="en-US" baseline="0" dirty="0"/>
              <a:t> Budget Allocation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Budget (INR)</c:v>
                </c:pt>
              </c:strCache>
            </c:strRef>
          </c:tx>
          <c:spPr>
            <a:solidFill>
              <a:srgbClr val="00B050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Social Media Ads</c:v>
                </c:pt>
                <c:pt idx="1">
                  <c:v>Influencer Marketing</c:v>
                </c:pt>
                <c:pt idx="2">
                  <c:v>Events &amp; Test Drives</c:v>
                </c:pt>
                <c:pt idx="3">
                  <c:v>Total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10</c:v>
                </c:pt>
                <c:pt idx="2">
                  <c:v>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75-422F-A1AC-F7D0D791F98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41925119"/>
        <c:axId val="2141913119"/>
      </c:barChart>
      <c:catAx>
        <c:axId val="2141925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913119"/>
        <c:crosses val="autoZero"/>
        <c:auto val="1"/>
        <c:lblAlgn val="ctr"/>
        <c:lblOffset val="100"/>
        <c:noMultiLvlLbl val="0"/>
      </c:catAx>
      <c:valAx>
        <c:axId val="214191311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92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6547-7AEC-296A-1AED-1F4610B41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75719-B216-F463-C97F-EE5E89AAE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19BF2-C649-7F00-8BBB-296CFC14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FF108-6182-D6E2-126A-FF7002E7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33E21-C6A8-48E5-A58C-D0BE0168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426D-10A0-FF25-DF18-8A9F767D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3D333-909C-AC09-D5C3-8E189A5D9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9D7EE-117C-DAAA-3C16-7038E253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5EEF-9AAA-B059-D721-75E29EE2B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C375B-1A11-B731-AE6F-ADC58814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62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B3F5A-44EB-DEC2-CCFD-384055CEC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4D5F6-D736-BD65-C6D4-B1750EAF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C9740-7372-B317-7EB3-1FCC21A17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7D6EC-4623-031A-58F6-C4ADE30E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2C33C-F941-B277-D788-8F84FFCA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8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5ECD-D0B0-D7A0-5F47-480E608F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D7A3-D710-B6F4-4085-E20CA19C9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D38AD-98A0-2366-348E-2FA67940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84D7-E9CC-2D8E-306C-4422A7731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D5EF8-05D3-EA9D-3440-9C747AE3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11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9DA-2737-FFFE-4F1A-28FB187E4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5E1BB-13D9-BDFC-4C56-B964E597C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8987-A5EA-3299-F4CA-95F79A5C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E9ABA-7243-12B6-BBE4-3E6EC83E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1680-5B78-E6AB-BB8E-0D71CEBD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7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F0FD-4741-9907-30B6-3C897175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35DD-134A-D755-8AE4-CB58302E5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35E41-849B-E232-726A-DFCF65EB8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53915-F4C7-5817-46D1-74F2391E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2961F-925D-6608-0A36-86872845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BBD63-06FB-F622-80D7-3EFC81C0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534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7CE8-0B75-D545-808F-F4A98C7C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2DDD1-8C66-AB5B-3BDF-18559E649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A9D7D-5751-4A70-0A6D-5DB272CFE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2968C-FEE5-3A9F-C31C-39DB53242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4E53C-1DEF-75FB-5C82-585AAC9FD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4B45E0-A898-1780-8899-655DD4A7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9665F1-8FA0-DDFD-878F-FB288D009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7AC57C-53AA-3312-B7E0-01741E91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98E2-9D83-42E3-92D4-F2DFBAE3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EB93D-F072-E548-CD97-107537B4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F28D2-C23F-47AC-C19B-DA8302F4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02DF7-1898-3F1B-D130-62D5EB05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69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C84C2-92E7-DFD6-E01E-7EFB2000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31ABFB-7B3F-70CE-6843-8C2942E9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DF00C-5E04-5537-11BC-70E29458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49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F28E-08E1-7D00-B454-4BA1722B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FF64-4B87-7CAB-442D-569C4FB6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4D31E-CFF4-A361-1243-DB7915DF4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841F0-BE76-7476-0ED4-4E46AC4B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B13A2-4252-9EBE-A03D-6D1963A2B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A7800-58C5-E217-615C-365ABC04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17C89-FD43-60F2-53A0-09CED3B4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85551D-F3CA-7D0E-16B7-4C3C2B04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CD7AF-23CE-B8D7-B472-9D5AF3519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A6473B-402C-8DEB-49BD-D18C3BEB8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C1522-C8A8-926B-B46A-6D096A30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49FBD-CE0E-C27D-E7A2-B9C7A486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72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81B6E-2C6F-21B5-30C3-FB9C9718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A80A-D0BE-324F-C2FE-73FA2BA1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BC489-5EFF-299E-F5E4-3F87C1C1E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1F86F-3C6E-467F-B46B-43D62E78C48A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D14C0-40FA-37AD-C39A-C1F877425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FC023-C75E-5DAE-3339-710AE1558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5E9A4-9127-42FA-AC38-F3F6EF6C5F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87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DE97-AA05-5863-C3CF-0BBEA69B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055"/>
            <a:ext cx="9144000" cy="205122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Marketing Campaign Proposal</a:t>
            </a:r>
            <a:br>
              <a:rPr lang="en-IN" dirty="0"/>
            </a:br>
            <a:r>
              <a:rPr lang="nb-NO" sz="4400" b="1" dirty="0">
                <a:solidFill>
                  <a:schemeClr val="accent1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Tata Motors EV – Nexon EV</a:t>
            </a:r>
            <a:br>
              <a:rPr lang="nb-NO" sz="4400" b="1" dirty="0">
                <a:solidFill>
                  <a:schemeClr val="accent1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nb-NO" sz="1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(</a:t>
            </a:r>
            <a:r>
              <a:rPr lang="en-US" sz="2000" b="1" dirty="0"/>
              <a:t>TASK 3: Marketing Campaign Design)</a:t>
            </a:r>
            <a:endParaRPr lang="en-IN" sz="20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81181-C905-D38A-050B-570F0444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9844"/>
            <a:ext cx="4316361" cy="3362101"/>
          </a:xfrm>
        </p:spPr>
        <p:txBody>
          <a:bodyPr>
            <a:normAutofit lnSpcReduction="10000"/>
          </a:bodyPr>
          <a:lstStyle/>
          <a:p>
            <a:pPr algn="l"/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Ankit.</a:t>
            </a:r>
          </a:p>
          <a:p>
            <a:pPr algn="l"/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 Id- CA/SE1/13745 </a:t>
            </a:r>
          </a:p>
          <a:p>
            <a:pPr algn="l"/>
            <a:r>
              <a:rPr lang="en-IN" sz="105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Email-ankit13078@gmail.com</a:t>
            </a:r>
          </a:p>
          <a:p>
            <a:pPr algn="l"/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Galgotias</a:t>
            </a:r>
            <a:r>
              <a:rPr lang="en-IN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University)</a:t>
            </a:r>
          </a:p>
          <a:p>
            <a:pPr algn="l"/>
            <a:endParaRPr lang="en-IN" dirty="0"/>
          </a:p>
          <a:p>
            <a:pPr algn="l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Internship: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CodeAlpha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(Business &amp; Marketing Strategy)</a:t>
            </a:r>
          </a:p>
          <a:p>
            <a:pPr algn="l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2025 Batch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50AA3-2CCD-4B8F-A048-7CE10272E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" y="223488"/>
            <a:ext cx="2181225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B23D8B-1B38-C906-6444-0AF8DF512C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1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00EB5-A292-3F7B-0545-C3ABCDA0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87" y="0"/>
            <a:ext cx="267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3B249F-4EFF-CF12-BA3A-EE8B3FCA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9735"/>
              </p:ext>
            </p:extLst>
          </p:nvPr>
        </p:nvGraphicFramePr>
        <p:xfrm>
          <a:off x="2032000" y="719666"/>
          <a:ext cx="8128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341999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68543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40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Month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Awareness (Ads + Influencers)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98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Month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Lead Generation (Forms + Offers)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1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Month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Conversion Events (Test Drives + Financing)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75401"/>
                  </a:ext>
                </a:extLst>
              </a:tr>
            </a:tbl>
          </a:graphicData>
        </a:graphic>
      </p:graphicFrame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C14AFA4-BC2A-58EF-C13C-B3451421E333}"/>
              </a:ext>
            </a:extLst>
          </p:cNvPr>
          <p:cNvSpPr/>
          <p:nvPr/>
        </p:nvSpPr>
        <p:spPr>
          <a:xfrm>
            <a:off x="1243584" y="2718816"/>
            <a:ext cx="2511552" cy="2743200"/>
          </a:xfrm>
          <a:prstGeom prst="triangle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Awareness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5735DC7-FC83-3BA6-A021-A28F8712C3A2}"/>
              </a:ext>
            </a:extLst>
          </p:cNvPr>
          <p:cNvSpPr/>
          <p:nvPr/>
        </p:nvSpPr>
        <p:spPr>
          <a:xfrm>
            <a:off x="4559808" y="2718816"/>
            <a:ext cx="2791968" cy="2743200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Lead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E0BAB48-22D0-DFEB-F86B-863281BE8132}"/>
              </a:ext>
            </a:extLst>
          </p:cNvPr>
          <p:cNvSpPr/>
          <p:nvPr/>
        </p:nvSpPr>
        <p:spPr>
          <a:xfrm>
            <a:off x="7839456" y="2718816"/>
            <a:ext cx="2523744" cy="27432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Conversion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C931865-CD11-4E70-0114-F8D4CCB51C24}"/>
              </a:ext>
            </a:extLst>
          </p:cNvPr>
          <p:cNvSpPr/>
          <p:nvPr/>
        </p:nvSpPr>
        <p:spPr>
          <a:xfrm>
            <a:off x="3669792" y="4059936"/>
            <a:ext cx="890016" cy="32579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3AA057A-1275-B620-107D-B5BD651E1632}"/>
              </a:ext>
            </a:extLst>
          </p:cNvPr>
          <p:cNvSpPr/>
          <p:nvPr/>
        </p:nvSpPr>
        <p:spPr>
          <a:xfrm>
            <a:off x="7120128" y="4059936"/>
            <a:ext cx="1036320" cy="32579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BDE6ED-0D98-1354-F8EC-5E3C32AD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1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D117-8822-60D5-81B0-73FDCA46B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u="sng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E4E0A-B2F2-48F6-28D1-0E6100931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77312"/>
            <a:ext cx="9144000" cy="329184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Nexon EV positioned as India’s go-to urban electric car.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integrates digital + on-ground promotions.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potential for sales growth and brand leadership.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4EEC1-9529-069A-EDE0-F46BACEAF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20FA-1726-408E-68B5-B646DD16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09" y="3334467"/>
            <a:ext cx="6840794" cy="1325563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accent1">
                    <a:lumMod val="50000"/>
                  </a:schemeClr>
                </a:solidFill>
                <a:latin typeface="Broadway" panose="04040905080B02020502" pitchFamily="82" charset="0"/>
              </a:rPr>
              <a:t>Thank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DA19C-CB60-5CFE-586E-920E98A5B1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7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C2E5-4860-5464-C637-88BED17B0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37611"/>
          </a:xfrm>
        </p:spPr>
        <p:txBody>
          <a:bodyPr>
            <a:normAutofit fontScale="90000"/>
          </a:bodyPr>
          <a:lstStyle/>
          <a:p>
            <a:r>
              <a:rPr lang="en-IN" sz="4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A3A0-C425-6875-876B-5CEBBF30A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2361"/>
            <a:ext cx="7226710" cy="2943276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Tata Motors is India’s largest EV manufacturer.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Nexon EV leads the electric car segment with strong sales.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Rising demand for sustainable transport in urban India.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7D37-E438-457D-F8B5-AFE6272B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310" y="0"/>
            <a:ext cx="2831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5F75-986D-4A2C-2594-499A0355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9523" y="1122363"/>
            <a:ext cx="5840361" cy="696605"/>
          </a:xfrm>
        </p:spPr>
        <p:txBody>
          <a:bodyPr>
            <a:normAutofit/>
          </a:bodyPr>
          <a:lstStyle/>
          <a:p>
            <a:pPr algn="r"/>
            <a:r>
              <a:rPr lang="en-IN" sz="4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Campaign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4E3180-3B11-FBFC-3301-23EF31204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561" y="2104102"/>
            <a:ext cx="6341806" cy="406072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awareness of Nexon EV as the #1 urban EV.</a:t>
            </a:r>
          </a:p>
          <a:p>
            <a:pPr marL="342900" indent="-342900" algn="r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lead generation among young professionals.</a:t>
            </a:r>
          </a:p>
          <a:p>
            <a:pPr marL="342900" indent="-342900" algn="r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 sales through targeted digital promotions.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99016-1424-34F9-7DB3-EDF2C58578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1DCA-8606-AED7-BE2C-227B98406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1793"/>
            <a:ext cx="9144000" cy="715394"/>
          </a:xfrm>
        </p:spPr>
        <p:txBody>
          <a:bodyPr>
            <a:normAutofit fontScale="90000"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Target Audience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9E5DC-7B26-9FA4-998B-BB407B4F8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94" y="1999488"/>
            <a:ext cx="3726425" cy="403555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group: 25–40 years.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professionals and eco-conscious families.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 group: ₹10–25 LPA.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Cities: Delhi, Mumbai, Bangalore, Pune.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8B4E081-CE7D-0D56-FB33-D3965EB49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304429"/>
              </p:ext>
            </p:extLst>
          </p:nvPr>
        </p:nvGraphicFramePr>
        <p:xfrm>
          <a:off x="5071872" y="1999488"/>
          <a:ext cx="6693408" cy="413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847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8469-956A-4076-34EB-4E4DFDB01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47443"/>
          </a:xfrm>
        </p:spPr>
        <p:txBody>
          <a:bodyPr>
            <a:normAutofit/>
          </a:bodyPr>
          <a:lstStyle/>
          <a:p>
            <a:r>
              <a:rPr lang="en-IN" sz="4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Social Media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325F2-2280-2D10-50A0-D17AEB442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36064"/>
            <a:ext cx="9144000" cy="397459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Instagram: Reels showcasing lifestyle + EV benefits.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LinkedIn: Professional posts on sustainability.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YouTube: Influencer test drive &amp; ad films.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Twitter/X: Daily EV facts + CSR updates.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48440-0336-E67E-A31D-5AC4280002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8"/>
            <a:ext cx="12117172" cy="67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C8C5-8216-C843-BF08-623C6A7E7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676940"/>
          </a:xfrm>
        </p:spPr>
        <p:txBody>
          <a:bodyPr>
            <a:normAutofit fontScale="90000"/>
          </a:bodyPr>
          <a:lstStyle/>
          <a:p>
            <a:r>
              <a:rPr lang="en-IN" u="sng" dirty="0">
                <a:latin typeface="Arial Black" panose="020B0A04020102020204" pitchFamily="34" charset="0"/>
              </a:rPr>
              <a:t>Ad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61567-BD3E-B69F-D9DA-BF18AB358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1968"/>
            <a:ext cx="9144000" cy="246583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&amp; Google ads targeting metro cities.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Influencer tie-ups with auto &amp; lifestyle bloggers.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On-ground “EV Experience” test drive events.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10E8-B8BA-DFD8-C186-0B32480604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1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0F-FF68-AFD8-927A-FCF2A225E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5923" y="329186"/>
            <a:ext cx="5879690" cy="890014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sz="4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Budget Estimation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81E1AC-2288-9519-CFA0-B876517D7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175574"/>
              </p:ext>
            </p:extLst>
          </p:nvPr>
        </p:nvGraphicFramePr>
        <p:xfrm>
          <a:off x="3048002" y="2049796"/>
          <a:ext cx="3450336" cy="358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85">
                  <a:extLst>
                    <a:ext uri="{9D8B030D-6E8A-4147-A177-3AD203B41FA5}">
                      <a16:colId xmlns:a16="http://schemas.microsoft.com/office/drawing/2014/main" val="3428125602"/>
                    </a:ext>
                  </a:extLst>
                </a:gridCol>
                <a:gridCol w="1849251">
                  <a:extLst>
                    <a:ext uri="{9D8B030D-6E8A-4147-A177-3AD203B41FA5}">
                      <a16:colId xmlns:a16="http://schemas.microsoft.com/office/drawing/2014/main" val="3053741199"/>
                    </a:ext>
                  </a:extLst>
                </a:gridCol>
              </a:tblGrid>
              <a:tr h="494687">
                <a:tc>
                  <a:txBody>
                    <a:bodyPr/>
                    <a:lstStyle/>
                    <a:p>
                      <a:r>
                        <a:rPr lang="en-IN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Budget (INR)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969824"/>
                  </a:ext>
                </a:extLst>
              </a:tr>
              <a:tr h="865702">
                <a:tc>
                  <a:txBody>
                    <a:bodyPr/>
                    <a:lstStyle/>
                    <a:p>
                      <a:r>
                        <a:rPr lang="en-IN" dirty="0"/>
                        <a:t>Social Media 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70405"/>
                  </a:ext>
                </a:extLst>
              </a:tr>
              <a:tr h="865702">
                <a:tc>
                  <a:txBody>
                    <a:bodyPr/>
                    <a:lstStyle/>
                    <a:p>
                      <a:r>
                        <a:rPr lang="en-IN" dirty="0"/>
                        <a:t>Influencer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295099"/>
                  </a:ext>
                </a:extLst>
              </a:tr>
              <a:tr h="865702">
                <a:tc>
                  <a:txBody>
                    <a:bodyPr/>
                    <a:lstStyle/>
                    <a:p>
                      <a:r>
                        <a:rPr lang="en-IN" dirty="0"/>
                        <a:t>Events &amp; Test Drives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053782"/>
                  </a:ext>
                </a:extLst>
              </a:tr>
              <a:tr h="494687">
                <a:tc>
                  <a:txBody>
                    <a:bodyPr/>
                    <a:lstStyle/>
                    <a:p>
                      <a:r>
                        <a:rPr lang="en-IN" dirty="0"/>
                        <a:t>Total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 Lakhs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19778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916516-CD38-BB74-FBDD-909FD0151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704679"/>
              </p:ext>
            </p:extLst>
          </p:nvPr>
        </p:nvGraphicFramePr>
        <p:xfrm>
          <a:off x="6498338" y="2049796"/>
          <a:ext cx="5522976" cy="3586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1BF952F-172A-5F59-90D6-EF8782B6C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30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7C43-F8F6-2B5D-9CE4-07358A712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377084" cy="1089895"/>
          </a:xfrm>
        </p:spPr>
        <p:txBody>
          <a:bodyPr>
            <a:normAutofit/>
          </a:bodyPr>
          <a:lstStyle/>
          <a:p>
            <a:r>
              <a:rPr lang="en-IN" sz="4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Expected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308DC-DD59-4749-1F5B-56049615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84206"/>
            <a:ext cx="9144000" cy="341179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Million+ Impressions.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20,000+ qualified leads.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 conversion → 1,000 EVs sold.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Tata’s eco-friendly brand image.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9E057-050A-9DB3-0609-5FB6819B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2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D15F-680E-4C93-FDA8-2BE3256BE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8357419" cy="873584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r>
              <a:rPr lang="en-IN" sz="36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Timeline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58842-CFB8-99A8-F520-027B4BDBC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290917"/>
            <a:ext cx="8466667" cy="316161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1: Awareness (ads + influencer collab).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2: Lead generation (forms + offers).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3: Conversion events (test drives + financing).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7518D-9017-0DFD-3E5A-C00DDEB41C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3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Devanagari</vt:lpstr>
      <vt:lpstr>Arial</vt:lpstr>
      <vt:lpstr>Arial Black</vt:lpstr>
      <vt:lpstr>Arial Rounded MT Bold</vt:lpstr>
      <vt:lpstr>Broadway</vt:lpstr>
      <vt:lpstr>Calibri</vt:lpstr>
      <vt:lpstr>Calibri Light</vt:lpstr>
      <vt:lpstr>Times New Roman</vt:lpstr>
      <vt:lpstr>Wingdings</vt:lpstr>
      <vt:lpstr>Office Theme</vt:lpstr>
      <vt:lpstr>Marketing Campaign Proposal Tata Motors EV – Nexon EV (TASK 3: Marketing Campaign Design)</vt:lpstr>
      <vt:lpstr>Introduction</vt:lpstr>
      <vt:lpstr>Campaign Objective</vt:lpstr>
      <vt:lpstr>Target Audience</vt:lpstr>
      <vt:lpstr>Social Media Plan</vt:lpstr>
      <vt:lpstr>Ad Strategy</vt:lpstr>
      <vt:lpstr> Budget Estimation</vt:lpstr>
      <vt:lpstr>Expected Outcomes</vt:lpstr>
      <vt:lpstr> Timeline</vt:lpstr>
      <vt:lpstr>PowerPoint Presentation</vt:lpstr>
      <vt:lpstr>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 ..</dc:creator>
  <cp:lastModifiedBy>Ankit ..</cp:lastModifiedBy>
  <cp:revision>1</cp:revision>
  <dcterms:created xsi:type="dcterms:W3CDTF">2025-10-02T16:58:02Z</dcterms:created>
  <dcterms:modified xsi:type="dcterms:W3CDTF">2025-10-02T16:58:03Z</dcterms:modified>
</cp:coreProperties>
</file>